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D6B"/>
    <a:srgbClr val="243200"/>
    <a:srgbClr val="7F7F7F"/>
    <a:srgbClr val="413B44"/>
    <a:srgbClr val="FFFFFF"/>
    <a:srgbClr val="29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1" autoAdjust="0"/>
    <p:restoredTop sz="94660"/>
  </p:normalViewPr>
  <p:slideViewPr>
    <p:cSldViewPr snapToGrid="0">
      <p:cViewPr>
        <p:scale>
          <a:sx n="125" d="100"/>
          <a:sy n="125" d="100"/>
        </p:scale>
        <p:origin x="450" y="-2286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35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5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78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28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6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2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97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4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662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75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D78C-19F9-4C54-97E4-B5F9F9409B9D}" type="datetimeFigureOut">
              <a:rPr lang="es-AR" smtClean="0"/>
              <a:t>20/5/2022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D03CF-FCE0-4C06-8F0F-84046C7819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6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hyperlink" Target="https://pixabay.com/illustrations/eye-icon-symbol-look-vision-see-1915454/" TargetMode="External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21" Type="http://schemas.openxmlformats.org/officeDocument/2006/relationships/hyperlink" Target="https://www.freepngimg.com/png/64835-logo-computer-gmail-email-icons-free-png-hq" TargetMode="External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microsoft.com/office/2007/relationships/media" Target="../media/media1.mp4"/><Relationship Id="rId16" Type="http://schemas.openxmlformats.org/officeDocument/2006/relationships/image" Target="../media/image12.jpg"/><Relationship Id="rId20" Type="http://schemas.openxmlformats.org/officeDocument/2006/relationships/image" Target="../media/image16.png"/><Relationship Id="rId1" Type="http://schemas.openxmlformats.org/officeDocument/2006/relationships/video" Target="NULL" TargetMode="Externa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24" Type="http://schemas.openxmlformats.org/officeDocument/2006/relationships/hyperlink" Target="https://www.freepngimg.com/png/62663-vector-map-google-center-icons-maps-computer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11.jpg"/><Relationship Id="rId23" Type="http://schemas.openxmlformats.org/officeDocument/2006/relationships/image" Target="../media/image18.png"/><Relationship Id="rId10" Type="http://schemas.openxmlformats.org/officeDocument/2006/relationships/image" Target="../media/image7.jpeg"/><Relationship Id="rId19" Type="http://schemas.openxmlformats.org/officeDocument/2006/relationships/image" Target="../media/image15.png"/><Relationship Id="rId4" Type="http://schemas.openxmlformats.org/officeDocument/2006/relationships/image" Target="../media/image1.jpg"/><Relationship Id="rId9" Type="http://schemas.openxmlformats.org/officeDocument/2006/relationships/image" Target="../media/image6.jpeg"/><Relationship Id="rId14" Type="http://schemas.openxmlformats.org/officeDocument/2006/relationships/image" Target="../media/image10.jp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BACKGROUND"/>
          <p:cNvGrpSpPr/>
          <p:nvPr/>
        </p:nvGrpSpPr>
        <p:grpSpPr>
          <a:xfrm>
            <a:off x="-1" y="-4775332"/>
            <a:ext cx="6858001" cy="17028011"/>
            <a:chOff x="-1" y="3156"/>
            <a:chExt cx="6858001" cy="15007445"/>
          </a:xfrm>
        </p:grpSpPr>
        <p:sp>
          <p:nvSpPr>
            <p:cNvPr id="10" name="fondo">
              <a:extLst>
                <a:ext uri="{FF2B5EF4-FFF2-40B4-BE49-F238E27FC236}">
                  <a16:creationId xmlns:a16="http://schemas.microsoft.com/office/drawing/2014/main" id="{D0D24F11-DFA5-4D5C-A09C-331CA20A6343}"/>
                </a:ext>
              </a:extLst>
            </p:cNvPr>
            <p:cNvSpPr/>
            <p:nvPr/>
          </p:nvSpPr>
          <p:spPr>
            <a:xfrm>
              <a:off x="0" y="3166"/>
              <a:ext cx="6858000" cy="15007435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latin typeface="Wingdings" panose="05000000000000000000" pitchFamily="2" charset="2"/>
              </a:endParaRPr>
            </a:p>
          </p:txBody>
        </p:sp>
        <p:sp>
          <p:nvSpPr>
            <p:cNvPr id="6" name="fondo-overlay">
              <a:extLst>
                <a:ext uri="{FF2B5EF4-FFF2-40B4-BE49-F238E27FC236}">
                  <a16:creationId xmlns:a16="http://schemas.microsoft.com/office/drawing/2014/main" id="{26CBA29A-4BD0-4877-BEFC-08D42F99ED89}"/>
                </a:ext>
              </a:extLst>
            </p:cNvPr>
            <p:cNvSpPr/>
            <p:nvPr/>
          </p:nvSpPr>
          <p:spPr>
            <a:xfrm>
              <a:off x="-1" y="3156"/>
              <a:ext cx="6858000" cy="15007433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901951" y="-4571492"/>
            <a:ext cx="3843816" cy="675078"/>
            <a:chOff x="2578100" y="71833"/>
            <a:chExt cx="4194175" cy="738062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02E2953-DDFA-49EF-8975-90438151B291}"/>
                </a:ext>
              </a:extLst>
            </p:cNvPr>
            <p:cNvSpPr/>
            <p:nvPr/>
          </p:nvSpPr>
          <p:spPr>
            <a:xfrm>
              <a:off x="2578100" y="71833"/>
              <a:ext cx="4194175" cy="738062"/>
            </a:xfrm>
            <a:prstGeom prst="roundRect">
              <a:avLst>
                <a:gd name="adj" fmla="val 112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A420C5D-A1CA-44C2-8319-A95CE93D9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711"/>
            <a:stretch/>
          </p:blipFill>
          <p:spPr>
            <a:xfrm>
              <a:off x="2646038" y="188316"/>
              <a:ext cx="4045272" cy="511236"/>
            </a:xfrm>
            <a:prstGeom prst="rect">
              <a:avLst/>
            </a:prstGeom>
          </p:spPr>
        </p:pic>
      </p:grpSp>
      <p:grpSp>
        <p:nvGrpSpPr>
          <p:cNvPr id="30" name="CAROUSEL"/>
          <p:cNvGrpSpPr/>
          <p:nvPr/>
        </p:nvGrpSpPr>
        <p:grpSpPr>
          <a:xfrm>
            <a:off x="85724" y="-3448154"/>
            <a:ext cx="6686551" cy="2627070"/>
            <a:chOff x="85724" y="1330333"/>
            <a:chExt cx="6686551" cy="2627070"/>
          </a:xfrm>
        </p:grpSpPr>
        <p:sp>
          <p:nvSpPr>
            <p:cNvPr id="2" name="image">
              <a:extLst>
                <a:ext uri="{FF2B5EF4-FFF2-40B4-BE49-F238E27FC236}">
                  <a16:creationId xmlns:a16="http://schemas.microsoft.com/office/drawing/2014/main" id="{7DD4D18D-A76E-4EBF-B2FA-61E6E2E06156}"/>
                </a:ext>
              </a:extLst>
            </p:cNvPr>
            <p:cNvSpPr/>
            <p:nvPr/>
          </p:nvSpPr>
          <p:spPr>
            <a:xfrm>
              <a:off x="85724" y="1330333"/>
              <a:ext cx="6686551" cy="262707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734" b="-7386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overlay">
              <a:extLst>
                <a:ext uri="{FF2B5EF4-FFF2-40B4-BE49-F238E27FC236}">
                  <a16:creationId xmlns:a16="http://schemas.microsoft.com/office/drawing/2014/main" id="{DB8CB121-225B-4FD3-B497-142D604EA0DD}"/>
                </a:ext>
              </a:extLst>
            </p:cNvPr>
            <p:cNvSpPr/>
            <p:nvPr/>
          </p:nvSpPr>
          <p:spPr>
            <a:xfrm>
              <a:off x="85724" y="1345319"/>
              <a:ext cx="6686550" cy="2612084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2799EBB-FFB0-4B67-A41C-664A83137C9B}"/>
                </a:ext>
              </a:extLst>
            </p:cNvPr>
            <p:cNvSpPr txBox="1"/>
            <p:nvPr/>
          </p:nvSpPr>
          <p:spPr>
            <a:xfrm>
              <a:off x="154161" y="1937401"/>
              <a:ext cx="3669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000" dirty="0">
                  <a:solidFill>
                    <a:schemeClr val="bg1">
                      <a:lumMod val="95000"/>
                    </a:schemeClr>
                  </a:solidFill>
                </a:rPr>
                <a:t>¿Tenés algún proyecto en mente?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203393" y="2290249"/>
              <a:ext cx="3574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Al encajarse en el espacio a la perfección, le aportan personalidad, lo hacen singular y único y pasan a convertirse en elementos de la arquitectura.</a:t>
              </a:r>
            </a:p>
          </p:txBody>
        </p:sp>
        <p:grpSp>
          <p:nvGrpSpPr>
            <p:cNvPr id="37" name="button">
              <a:extLst>
                <a:ext uri="{FF2B5EF4-FFF2-40B4-BE49-F238E27FC236}">
                  <a16:creationId xmlns:a16="http://schemas.microsoft.com/office/drawing/2014/main" id="{8628B8CE-3361-400A-8805-9D6907A0D7E8}"/>
                </a:ext>
              </a:extLst>
            </p:cNvPr>
            <p:cNvGrpSpPr/>
            <p:nvPr/>
          </p:nvGrpSpPr>
          <p:grpSpPr>
            <a:xfrm>
              <a:off x="274780" y="2981556"/>
              <a:ext cx="1459054" cy="230832"/>
              <a:chOff x="274780" y="2981556"/>
              <a:chExt cx="1459054" cy="230832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449FDB9A-52E7-4241-A3ED-6664ABD0D6AA}"/>
                  </a:ext>
                </a:extLst>
              </p:cNvPr>
              <p:cNvSpPr/>
              <p:nvPr/>
            </p:nvSpPr>
            <p:spPr>
              <a:xfrm>
                <a:off x="284307" y="2988972"/>
                <a:ext cx="1440000" cy="216000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2822038-0C91-472E-AD2F-169640470D55}"/>
                  </a:ext>
                </a:extLst>
              </p:cNvPr>
              <p:cNvSpPr txBox="1"/>
              <p:nvPr/>
            </p:nvSpPr>
            <p:spPr>
              <a:xfrm>
                <a:off x="274780" y="2981556"/>
                <a:ext cx="14590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Contáctanos por WhatsApp</a:t>
                </a:r>
              </a:p>
            </p:txBody>
          </p:sp>
        </p:grpSp>
      </p:grpSp>
      <p:grpSp>
        <p:nvGrpSpPr>
          <p:cNvPr id="29" name="dropdown" hidden="1">
            <a:extLst>
              <a:ext uri="{FF2B5EF4-FFF2-40B4-BE49-F238E27FC236}">
                <a16:creationId xmlns:a16="http://schemas.microsoft.com/office/drawing/2014/main" id="{EAF69C73-F2C2-4DFF-B5D9-E6E7CA82164D}"/>
              </a:ext>
            </a:extLst>
          </p:cNvPr>
          <p:cNvGrpSpPr/>
          <p:nvPr/>
        </p:nvGrpSpPr>
        <p:grpSpPr>
          <a:xfrm>
            <a:off x="3138401" y="1345320"/>
            <a:ext cx="1536700" cy="1575680"/>
            <a:chOff x="3138401" y="1345320"/>
            <a:chExt cx="1536700" cy="157568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6D285F2E-6ADE-439B-AE14-FFDFD065DCB6}"/>
                </a:ext>
              </a:extLst>
            </p:cNvPr>
            <p:cNvSpPr/>
            <p:nvPr/>
          </p:nvSpPr>
          <p:spPr>
            <a:xfrm>
              <a:off x="3138401" y="1345320"/>
              <a:ext cx="1536700" cy="1575680"/>
            </a:xfrm>
            <a:prstGeom prst="roundRect">
              <a:avLst>
                <a:gd name="adj" fmla="val 17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958EE7E-6272-47FF-BA24-C46ED3DD0CF4}"/>
                </a:ext>
              </a:extLst>
            </p:cNvPr>
            <p:cNvSpPr txBox="1"/>
            <p:nvPr/>
          </p:nvSpPr>
          <p:spPr>
            <a:xfrm>
              <a:off x="3226031" y="1435451"/>
              <a:ext cx="1346223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Aberturas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60AB9A6-7092-4F11-B161-FC37EB513917}"/>
                </a:ext>
              </a:extLst>
            </p:cNvPr>
            <p:cNvSpPr txBox="1"/>
            <p:nvPr/>
          </p:nvSpPr>
          <p:spPr>
            <a:xfrm>
              <a:off x="3226031" y="171758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Muebles a Medida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3FD8C88-75EE-49B6-AFB1-FBEDF53589A3}"/>
                </a:ext>
              </a:extLst>
            </p:cNvPr>
            <p:cNvSpPr txBox="1"/>
            <p:nvPr/>
          </p:nvSpPr>
          <p:spPr>
            <a:xfrm>
              <a:off x="3226031" y="2019566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Restauraciones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BC22303-4DA0-414F-B6B0-1B2F0F723116}"/>
                </a:ext>
              </a:extLst>
            </p:cNvPr>
            <p:cNvSpPr txBox="1"/>
            <p:nvPr/>
          </p:nvSpPr>
          <p:spPr>
            <a:xfrm>
              <a:off x="3226030" y="2279232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Escritorios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E67CAA2-9813-4DC0-8A7E-60D50FFDA86A}"/>
                </a:ext>
              </a:extLst>
            </p:cNvPr>
            <p:cNvSpPr txBox="1"/>
            <p:nvPr/>
          </p:nvSpPr>
          <p:spPr>
            <a:xfrm>
              <a:off x="3226030" y="2646931"/>
              <a:ext cx="13462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accent2">
                      <a:lumMod val="50000"/>
                    </a:schemeClr>
                  </a:solidFill>
                </a:rPr>
                <a:t>Sillas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A4E9C2FF-4E63-4E07-87D2-85A6D60BAA00}"/>
                </a:ext>
              </a:extLst>
            </p:cNvPr>
            <p:cNvCxnSpPr/>
            <p:nvPr/>
          </p:nvCxnSpPr>
          <p:spPr>
            <a:xfrm>
              <a:off x="3138401" y="2602481"/>
              <a:ext cx="15367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CARACTERISTICAS"/>
          <p:cNvGrpSpPr/>
          <p:nvPr/>
        </p:nvGrpSpPr>
        <p:grpSpPr>
          <a:xfrm>
            <a:off x="59217" y="2866888"/>
            <a:ext cx="6686550" cy="2806700"/>
            <a:chOff x="85725" y="4102100"/>
            <a:chExt cx="6686550" cy="280670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44C12AD-0323-4534-878D-F5B6B5489FB9}"/>
                </a:ext>
              </a:extLst>
            </p:cNvPr>
            <p:cNvSpPr/>
            <p:nvPr/>
          </p:nvSpPr>
          <p:spPr>
            <a:xfrm>
              <a:off x="85725" y="4102100"/>
              <a:ext cx="6686550" cy="280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7" name="card"/>
            <p:cNvGrpSpPr/>
            <p:nvPr/>
          </p:nvGrpSpPr>
          <p:grpSpPr>
            <a:xfrm>
              <a:off x="203393" y="4325593"/>
              <a:ext cx="2034481" cy="2296757"/>
              <a:chOff x="203393" y="4272485"/>
              <a:chExt cx="2034481" cy="2296757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77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Nuestros materiales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2480" t="-22108" r="-12763" b="-2243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1" name="card"/>
            <p:cNvGrpSpPr/>
            <p:nvPr/>
          </p:nvGrpSpPr>
          <p:grpSpPr>
            <a:xfrm>
              <a:off x="2390274" y="4325593"/>
              <a:ext cx="2034481" cy="2296757"/>
              <a:chOff x="203393" y="4272485"/>
              <a:chExt cx="2034481" cy="2296757"/>
            </a:xfrm>
          </p:grpSpPr>
          <p:sp>
            <p:nvSpPr>
              <p:cNvPr id="42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646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Pedí tu presupuesto</a:t>
                </a:r>
              </a:p>
            </p:txBody>
          </p:sp>
          <p:sp>
            <p:nvSpPr>
              <p:cNvPr id="43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4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  <p:grpSp>
          <p:nvGrpSpPr>
            <p:cNvPr id="45" name="card"/>
            <p:cNvGrpSpPr/>
            <p:nvPr/>
          </p:nvGrpSpPr>
          <p:grpSpPr>
            <a:xfrm>
              <a:off x="4584286" y="4325593"/>
              <a:ext cx="2034481" cy="2296757"/>
              <a:chOff x="203393" y="4272485"/>
              <a:chExt cx="2034481" cy="2296757"/>
            </a:xfrm>
          </p:grpSpPr>
          <p:sp>
            <p:nvSpPr>
              <p:cNvPr id="46" name="CuadroTexto 37">
                <a:extLst>
                  <a:ext uri="{FF2B5EF4-FFF2-40B4-BE49-F238E27FC236}">
                    <a16:creationId xmlns:a16="http://schemas.microsoft.com/office/drawing/2014/main" id="{4ECDE994-CC2B-4E80-A637-C09FFE345795}"/>
                  </a:ext>
                </a:extLst>
              </p:cNvPr>
              <p:cNvSpPr txBox="1"/>
              <p:nvPr/>
            </p:nvSpPr>
            <p:spPr>
              <a:xfrm>
                <a:off x="203393" y="4272485"/>
                <a:ext cx="1241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Terminaciones</a:t>
                </a:r>
              </a:p>
            </p:txBody>
          </p:sp>
          <p:sp>
            <p:nvSpPr>
              <p:cNvPr id="47" name="Rectángulo 38">
                <a:extLst>
                  <a:ext uri="{FF2B5EF4-FFF2-40B4-BE49-F238E27FC236}">
                    <a16:creationId xmlns:a16="http://schemas.microsoft.com/office/drawing/2014/main" id="{06FDDB0A-334D-4D80-A078-5E15DE568629}"/>
                  </a:ext>
                </a:extLst>
              </p:cNvPr>
              <p:cNvSpPr/>
              <p:nvPr/>
            </p:nvSpPr>
            <p:spPr>
              <a:xfrm>
                <a:off x="270068" y="5077326"/>
                <a:ext cx="1967806" cy="1491916"/>
              </a:xfrm>
              <a:prstGeom prst="rect">
                <a:avLst/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074" t="-71543" r="-6454" b="-30186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8" name="CuadroTexto 39">
                <a:extLst>
                  <a:ext uri="{FF2B5EF4-FFF2-40B4-BE49-F238E27FC236}">
                    <a16:creationId xmlns:a16="http://schemas.microsoft.com/office/drawing/2014/main" id="{AB8F77AC-3F3D-44AB-ADBC-EA695F97EA67}"/>
                  </a:ext>
                </a:extLst>
              </p:cNvPr>
              <p:cNvSpPr txBox="1"/>
              <p:nvPr/>
            </p:nvSpPr>
            <p:spPr>
              <a:xfrm>
                <a:off x="212918" y="4552659"/>
                <a:ext cx="196780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</p:grpSp>
      </p:grpSp>
      <p:grpSp>
        <p:nvGrpSpPr>
          <p:cNvPr id="55" name="logo"/>
          <p:cNvGrpSpPr/>
          <p:nvPr/>
        </p:nvGrpSpPr>
        <p:grpSpPr>
          <a:xfrm>
            <a:off x="271059" y="-4487809"/>
            <a:ext cx="2465791" cy="434627"/>
            <a:chOff x="270187" y="402910"/>
            <a:chExt cx="2465791" cy="434627"/>
          </a:xfrm>
        </p:grpSpPr>
        <p:sp>
          <p:nvSpPr>
            <p:cNvPr id="50" name="49 Rectángulo redondeado"/>
            <p:cNvSpPr/>
            <p:nvPr/>
          </p:nvSpPr>
          <p:spPr>
            <a:xfrm>
              <a:off x="270187" y="441903"/>
              <a:ext cx="2465791" cy="3927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623422" y="402910"/>
              <a:ext cx="1979963" cy="37159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AR" sz="2400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itchFamily="34" charset="0"/>
                </a:rPr>
                <a:t>Anaron</a:t>
              </a:r>
              <a:r>
                <a:rPr lang="es-A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Bahnschrift Condensed" pitchFamily="34" charset="0"/>
                </a:rPr>
                <a:t>Carpinteros.</a:t>
              </a:r>
            </a:p>
          </p:txBody>
        </p:sp>
        <p:sp>
          <p:nvSpPr>
            <p:cNvPr id="52" name="51 Elipse"/>
            <p:cNvSpPr/>
            <p:nvPr/>
          </p:nvSpPr>
          <p:spPr>
            <a:xfrm>
              <a:off x="273908" y="443821"/>
              <a:ext cx="393716" cy="393716"/>
            </a:xfrm>
            <a:prstGeom prst="ellipse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807" r="-91965" b="-967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MAS-VENDIDO">
            <a:extLst>
              <a:ext uri="{FF2B5EF4-FFF2-40B4-BE49-F238E27FC236}">
                <a16:creationId xmlns:a16="http://schemas.microsoft.com/office/drawing/2014/main" id="{9DE1AB43-066D-4EAA-BFFE-024A407499A9}"/>
              </a:ext>
            </a:extLst>
          </p:cNvPr>
          <p:cNvGrpSpPr/>
          <p:nvPr/>
        </p:nvGrpSpPr>
        <p:grpSpPr>
          <a:xfrm>
            <a:off x="66306" y="-749937"/>
            <a:ext cx="6696339" cy="3543628"/>
            <a:chOff x="66306" y="4028550"/>
            <a:chExt cx="6696339" cy="3543628"/>
          </a:xfrm>
        </p:grpSpPr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A2B14AFC-B123-4E7D-AB60-F7814516C676}"/>
                </a:ext>
              </a:extLst>
            </p:cNvPr>
            <p:cNvSpPr/>
            <p:nvPr/>
          </p:nvSpPr>
          <p:spPr>
            <a:xfrm>
              <a:off x="71069" y="4028550"/>
              <a:ext cx="6686550" cy="354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029" name="card">
              <a:extLst>
                <a:ext uri="{FF2B5EF4-FFF2-40B4-BE49-F238E27FC236}">
                  <a16:creationId xmlns:a16="http://schemas.microsoft.com/office/drawing/2014/main" id="{66AFAE2C-B36F-42AA-84F1-FAE1D750A411}"/>
                </a:ext>
              </a:extLst>
            </p:cNvPr>
            <p:cNvGrpSpPr/>
            <p:nvPr/>
          </p:nvGrpSpPr>
          <p:grpSpPr>
            <a:xfrm>
              <a:off x="164989" y="4970694"/>
              <a:ext cx="1526394" cy="2272624"/>
              <a:chOff x="203393" y="4593549"/>
              <a:chExt cx="1526394" cy="2272624"/>
            </a:xfrm>
          </p:grpSpPr>
          <p:sp>
            <p:nvSpPr>
              <p:cNvPr id="1024" name="Rectángulo: esquinas redondeadas 1023">
                <a:extLst>
                  <a:ext uri="{FF2B5EF4-FFF2-40B4-BE49-F238E27FC236}">
                    <a16:creationId xmlns:a16="http://schemas.microsoft.com/office/drawing/2014/main" id="{11E10588-9E90-4645-8143-89F39D519957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38" name="CuadroTexto 137">
                <a:extLst>
                  <a:ext uri="{FF2B5EF4-FFF2-40B4-BE49-F238E27FC236}">
                    <a16:creationId xmlns:a16="http://schemas.microsoft.com/office/drawing/2014/main" id="{2EB6A345-D05C-4867-BA08-9DC313A4848B}"/>
                  </a:ext>
                </a:extLst>
              </p:cNvPr>
              <p:cNvSpPr txBox="1"/>
              <p:nvPr/>
            </p:nvSpPr>
            <p:spPr>
              <a:xfrm>
                <a:off x="594556" y="5774659"/>
                <a:ext cx="7393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Botiquines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9" name="Rectángulo: esquinas superiores redondeadas 138">
                <a:extLst>
                  <a:ext uri="{FF2B5EF4-FFF2-40B4-BE49-F238E27FC236}">
                    <a16:creationId xmlns:a16="http://schemas.microsoft.com/office/drawing/2014/main" id="{C156ADBF-63CC-48F6-B539-CDD6EB2A67C9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890" t="-78950" r="-16722" b="-5918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id="{8FF05F36-CCAE-4712-87D1-C620965C71C7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028" name="button">
                <a:extLst>
                  <a:ext uri="{FF2B5EF4-FFF2-40B4-BE49-F238E27FC236}">
                    <a16:creationId xmlns:a16="http://schemas.microsoft.com/office/drawing/2014/main" id="{74BFEBFD-3D8A-4049-9219-7BBE77D98335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41" name="Rectángulo: esquinas redondeadas 140">
                  <a:extLst>
                    <a:ext uri="{FF2B5EF4-FFF2-40B4-BE49-F238E27FC236}">
                      <a16:creationId xmlns:a16="http://schemas.microsoft.com/office/drawing/2014/main" id="{BA9D9E1D-9B47-48BD-BDE2-CE9DC168A914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42" name="CuadroTexto 141">
                  <a:extLst>
                    <a:ext uri="{FF2B5EF4-FFF2-40B4-BE49-F238E27FC236}">
                      <a16:creationId xmlns:a16="http://schemas.microsoft.com/office/drawing/2014/main" id="{8E88C500-9970-4AB0-828C-44D65F0AF6AB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026" name="Imagen 1025">
                  <a:extLst>
                    <a:ext uri="{FF2B5EF4-FFF2-40B4-BE49-F238E27FC236}">
                      <a16:creationId xmlns:a16="http://schemas.microsoft.com/office/drawing/2014/main" id="{6197F36B-4C4B-4E47-A8AB-05599BD81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id="{E605E5F5-456F-49F4-8742-89883DA28736}"/>
                </a:ext>
              </a:extLst>
            </p:cNvPr>
            <p:cNvSpPr/>
            <p:nvPr/>
          </p:nvSpPr>
          <p:spPr>
            <a:xfrm>
              <a:off x="71068" y="4032094"/>
              <a:ext cx="6686551" cy="3497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4" name="Titulo">
              <a:extLst>
                <a:ext uri="{FF2B5EF4-FFF2-40B4-BE49-F238E27FC236}">
                  <a16:creationId xmlns:a16="http://schemas.microsoft.com/office/drawing/2014/main" id="{A0B3A2D6-9976-456B-8260-62FB589DF6C3}"/>
                </a:ext>
              </a:extLst>
            </p:cNvPr>
            <p:cNvSpPr txBox="1"/>
            <p:nvPr/>
          </p:nvSpPr>
          <p:spPr>
            <a:xfrm>
              <a:off x="2521304" y="4038375"/>
              <a:ext cx="1819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400" dirty="0">
                  <a:solidFill>
                    <a:schemeClr val="accent2">
                      <a:lumMod val="50000"/>
                    </a:schemeClr>
                  </a:solidFill>
                </a:rPr>
                <a:t>Producto mas vendido</a:t>
              </a:r>
            </a:p>
          </p:txBody>
        </p: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2D139BAC-ADC2-4C29-A509-1983E15D4E66}"/>
                </a:ext>
              </a:extLst>
            </p:cNvPr>
            <p:cNvCxnSpPr/>
            <p:nvPr/>
          </p:nvCxnSpPr>
          <p:spPr>
            <a:xfrm>
              <a:off x="66306" y="4378494"/>
              <a:ext cx="669633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3" name="card">
              <a:extLst>
                <a:ext uri="{FF2B5EF4-FFF2-40B4-BE49-F238E27FC236}">
                  <a16:creationId xmlns:a16="http://schemas.microsoft.com/office/drawing/2014/main" id="{37E5275A-FEE3-48EF-A7C0-B5764B1C0F32}"/>
                </a:ext>
              </a:extLst>
            </p:cNvPr>
            <p:cNvGrpSpPr/>
            <p:nvPr/>
          </p:nvGrpSpPr>
          <p:grpSpPr>
            <a:xfrm>
              <a:off x="1820832" y="4970694"/>
              <a:ext cx="1526394" cy="2272624"/>
              <a:chOff x="203393" y="4593549"/>
              <a:chExt cx="1526394" cy="227262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CEF7D542-0C0E-4213-B85D-DB2A011C5D05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5" name="CuadroTexto 154">
                <a:extLst>
                  <a:ext uri="{FF2B5EF4-FFF2-40B4-BE49-F238E27FC236}">
                    <a16:creationId xmlns:a16="http://schemas.microsoft.com/office/drawing/2014/main" id="{EF1D722E-CB8E-4468-A2AC-A41FE5DEB6D8}"/>
                  </a:ext>
                </a:extLst>
              </p:cNvPr>
              <p:cNvSpPr txBox="1"/>
              <p:nvPr/>
            </p:nvSpPr>
            <p:spPr>
              <a:xfrm>
                <a:off x="629020" y="5774659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Ventanas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6" name="Rectángulo: esquinas superiores redondeadas 155">
                <a:extLst>
                  <a:ext uri="{FF2B5EF4-FFF2-40B4-BE49-F238E27FC236}">
                    <a16:creationId xmlns:a16="http://schemas.microsoft.com/office/drawing/2014/main" id="{DF5C3F99-F99C-4626-8EA2-6C72A5C4E9EB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7" name="CuadroTexto 156">
                <a:extLst>
                  <a:ext uri="{FF2B5EF4-FFF2-40B4-BE49-F238E27FC236}">
                    <a16:creationId xmlns:a16="http://schemas.microsoft.com/office/drawing/2014/main" id="{128CA96D-AD59-4BDB-82BD-BB5D7502966E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58" name="button">
                <a:extLst>
                  <a:ext uri="{FF2B5EF4-FFF2-40B4-BE49-F238E27FC236}">
                    <a16:creationId xmlns:a16="http://schemas.microsoft.com/office/drawing/2014/main" id="{B4D38793-16E7-4C9B-9F0B-4644FC925352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59" name="Rectángulo: esquinas redondeadas 158">
                  <a:extLst>
                    <a:ext uri="{FF2B5EF4-FFF2-40B4-BE49-F238E27FC236}">
                      <a16:creationId xmlns:a16="http://schemas.microsoft.com/office/drawing/2014/main" id="{829D3809-2894-4A85-BFE9-809BA2A5EB48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60" name="CuadroTexto 159">
                  <a:extLst>
                    <a:ext uri="{FF2B5EF4-FFF2-40B4-BE49-F238E27FC236}">
                      <a16:creationId xmlns:a16="http://schemas.microsoft.com/office/drawing/2014/main" id="{5B9147F5-642D-497B-B73A-BD3974B77753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61" name="Imagen 160">
                  <a:extLst>
                    <a:ext uri="{FF2B5EF4-FFF2-40B4-BE49-F238E27FC236}">
                      <a16:creationId xmlns:a16="http://schemas.microsoft.com/office/drawing/2014/main" id="{58DB0195-A03D-4795-9118-8B44D1FB8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2" name="card">
              <a:extLst>
                <a:ext uri="{FF2B5EF4-FFF2-40B4-BE49-F238E27FC236}">
                  <a16:creationId xmlns:a16="http://schemas.microsoft.com/office/drawing/2014/main" id="{DFC91AC9-B6DD-438C-A3CD-8844906A48DD}"/>
                </a:ext>
              </a:extLst>
            </p:cNvPr>
            <p:cNvGrpSpPr/>
            <p:nvPr/>
          </p:nvGrpSpPr>
          <p:grpSpPr>
            <a:xfrm>
              <a:off x="3476675" y="4970694"/>
              <a:ext cx="1526394" cy="2272624"/>
              <a:chOff x="203393" y="4593549"/>
              <a:chExt cx="1526394" cy="2272624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AE435B5D-A621-4F08-B039-891CA7FF7A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4" name="CuadroTexto 163">
                <a:extLst>
                  <a:ext uri="{FF2B5EF4-FFF2-40B4-BE49-F238E27FC236}">
                    <a16:creationId xmlns:a16="http://schemas.microsoft.com/office/drawing/2014/main" id="{740D2592-714B-4B3E-8247-2CF252F15A89}"/>
                  </a:ext>
                </a:extLst>
              </p:cNvPr>
              <p:cNvSpPr txBox="1"/>
              <p:nvPr/>
            </p:nvSpPr>
            <p:spPr>
              <a:xfrm>
                <a:off x="697949" y="5774659"/>
                <a:ext cx="5325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Cocina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Rectángulo: esquinas superiores redondeadas 164">
                <a:extLst>
                  <a:ext uri="{FF2B5EF4-FFF2-40B4-BE49-F238E27FC236}">
                    <a16:creationId xmlns:a16="http://schemas.microsoft.com/office/drawing/2014/main" id="{C53DAC67-9F5B-49D5-8017-239A6CDF0E36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3129" t="-2749" r="-3674" b="-857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6" name="CuadroTexto 165">
                <a:extLst>
                  <a:ext uri="{FF2B5EF4-FFF2-40B4-BE49-F238E27FC236}">
                    <a16:creationId xmlns:a16="http://schemas.microsoft.com/office/drawing/2014/main" id="{7817744A-EC62-4356-9E09-1F1E6543BB45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67" name="button">
                <a:extLst>
                  <a:ext uri="{FF2B5EF4-FFF2-40B4-BE49-F238E27FC236}">
                    <a16:creationId xmlns:a16="http://schemas.microsoft.com/office/drawing/2014/main" id="{7AFC0044-6F66-4364-9D98-368DE6534BEC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68" name="Rectángulo: esquinas redondeadas 167">
                  <a:extLst>
                    <a:ext uri="{FF2B5EF4-FFF2-40B4-BE49-F238E27FC236}">
                      <a16:creationId xmlns:a16="http://schemas.microsoft.com/office/drawing/2014/main" id="{C819ABCB-4188-4E11-94E7-F88C0E21B1AA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69" name="CuadroTexto 168">
                  <a:extLst>
                    <a:ext uri="{FF2B5EF4-FFF2-40B4-BE49-F238E27FC236}">
                      <a16:creationId xmlns:a16="http://schemas.microsoft.com/office/drawing/2014/main" id="{004A73FD-10B8-40FE-8E82-3F9BFC6415FD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70" name="Imagen 169">
                  <a:extLst>
                    <a:ext uri="{FF2B5EF4-FFF2-40B4-BE49-F238E27FC236}">
                      <a16:creationId xmlns:a16="http://schemas.microsoft.com/office/drawing/2014/main" id="{1ADA6C58-F727-4839-A212-C6A1C14D8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0" name="card">
              <a:extLst>
                <a:ext uri="{FF2B5EF4-FFF2-40B4-BE49-F238E27FC236}">
                  <a16:creationId xmlns:a16="http://schemas.microsoft.com/office/drawing/2014/main" id="{8606434D-184C-4DBB-B825-81620F30E4E0}"/>
                </a:ext>
              </a:extLst>
            </p:cNvPr>
            <p:cNvGrpSpPr/>
            <p:nvPr/>
          </p:nvGrpSpPr>
          <p:grpSpPr>
            <a:xfrm>
              <a:off x="5132519" y="4959688"/>
              <a:ext cx="1526394" cy="2272624"/>
              <a:chOff x="203393" y="4593549"/>
              <a:chExt cx="1526394" cy="2272624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id="{E8520FA3-BB62-4EA3-87B8-0190ABDCC542}"/>
                  </a:ext>
                </a:extLst>
              </p:cNvPr>
              <p:cNvSpPr/>
              <p:nvPr/>
            </p:nvSpPr>
            <p:spPr>
              <a:xfrm>
                <a:off x="208157" y="4593549"/>
                <a:ext cx="1521630" cy="2272624"/>
              </a:xfrm>
              <a:prstGeom prst="roundRect">
                <a:avLst>
                  <a:gd name="adj" fmla="val 215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2" name="CuadroTexto 181">
                <a:extLst>
                  <a:ext uri="{FF2B5EF4-FFF2-40B4-BE49-F238E27FC236}">
                    <a16:creationId xmlns:a16="http://schemas.microsoft.com/office/drawing/2014/main" id="{1E91DF6C-842E-4A32-A28B-75264BEFC09F}"/>
                  </a:ext>
                </a:extLst>
              </p:cNvPr>
              <p:cNvSpPr txBox="1"/>
              <p:nvPr/>
            </p:nvSpPr>
            <p:spPr>
              <a:xfrm>
                <a:off x="673904" y="5774659"/>
                <a:ext cx="5806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Puertas</a:t>
                </a:r>
                <a:endPara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Rectángulo: esquinas superiores redondeadas 182">
                <a:extLst>
                  <a:ext uri="{FF2B5EF4-FFF2-40B4-BE49-F238E27FC236}">
                    <a16:creationId xmlns:a16="http://schemas.microsoft.com/office/drawing/2014/main" id="{94C0EED7-16BE-465F-B645-3D2D2E5CAD20}"/>
                  </a:ext>
                </a:extLst>
              </p:cNvPr>
              <p:cNvSpPr/>
              <p:nvPr/>
            </p:nvSpPr>
            <p:spPr>
              <a:xfrm>
                <a:off x="208158" y="4593549"/>
                <a:ext cx="1521629" cy="1153641"/>
              </a:xfrm>
              <a:prstGeom prst="round2SameRect">
                <a:avLst>
                  <a:gd name="adj1" fmla="val 2631"/>
                  <a:gd name="adj2" fmla="val 0"/>
                </a:avLst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4" name="CuadroTexto 183">
                <a:extLst>
                  <a:ext uri="{FF2B5EF4-FFF2-40B4-BE49-F238E27FC236}">
                    <a16:creationId xmlns:a16="http://schemas.microsoft.com/office/drawing/2014/main" id="{BE252EC3-4706-452C-83E5-34F2E4CBBEA1}"/>
                  </a:ext>
                </a:extLst>
              </p:cNvPr>
              <p:cNvSpPr txBox="1"/>
              <p:nvPr/>
            </p:nvSpPr>
            <p:spPr>
              <a:xfrm>
                <a:off x="203393" y="5969226"/>
                <a:ext cx="152163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dirty="0"/>
                  <a:t>Los muebles a medida son piezas únicas creadas para un interior en concreto. </a:t>
                </a:r>
              </a:p>
            </p:txBody>
          </p:sp>
          <p:grpSp>
            <p:nvGrpSpPr>
              <p:cNvPr id="185" name="button">
                <a:extLst>
                  <a:ext uri="{FF2B5EF4-FFF2-40B4-BE49-F238E27FC236}">
                    <a16:creationId xmlns:a16="http://schemas.microsoft.com/office/drawing/2014/main" id="{1F9AD0A7-C26B-4E76-9F9F-FA094ECA25A0}"/>
                  </a:ext>
                </a:extLst>
              </p:cNvPr>
              <p:cNvGrpSpPr/>
              <p:nvPr/>
            </p:nvGrpSpPr>
            <p:grpSpPr>
              <a:xfrm>
                <a:off x="592121" y="6509838"/>
                <a:ext cx="744175" cy="230832"/>
                <a:chOff x="561975" y="6398986"/>
                <a:chExt cx="744175" cy="230832"/>
              </a:xfrm>
            </p:grpSpPr>
            <p:sp>
              <p:nvSpPr>
                <p:cNvPr id="186" name="Rectángulo: esquinas redondeadas 185">
                  <a:extLst>
                    <a:ext uri="{FF2B5EF4-FFF2-40B4-BE49-F238E27FC236}">
                      <a16:creationId xmlns:a16="http://schemas.microsoft.com/office/drawing/2014/main" id="{C54DDE4C-39C0-4C06-9547-8A12583F40B3}"/>
                    </a:ext>
                  </a:extLst>
                </p:cNvPr>
                <p:cNvSpPr/>
                <p:nvPr/>
              </p:nvSpPr>
              <p:spPr>
                <a:xfrm>
                  <a:off x="561975" y="6406402"/>
                  <a:ext cx="714375" cy="216000"/>
                </a:xfrm>
                <a:prstGeom prst="roundRect">
                  <a:avLst/>
                </a:prstGeom>
                <a:solidFill>
                  <a:schemeClr val="accent4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87" name="CuadroTexto 186">
                  <a:extLst>
                    <a:ext uri="{FF2B5EF4-FFF2-40B4-BE49-F238E27FC236}">
                      <a16:creationId xmlns:a16="http://schemas.microsoft.com/office/drawing/2014/main" id="{D32167C6-0A85-4885-9F4B-6926729BE521}"/>
                    </a:ext>
                  </a:extLst>
                </p:cNvPr>
                <p:cNvSpPr txBox="1"/>
                <p:nvPr/>
              </p:nvSpPr>
              <p:spPr>
                <a:xfrm>
                  <a:off x="711115" y="6398986"/>
                  <a:ext cx="59503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Ver más.</a:t>
                  </a:r>
                </a:p>
              </p:txBody>
            </p:sp>
            <p:pic>
              <p:nvPicPr>
                <p:cNvPr id="188" name="Imagen 187">
                  <a:extLst>
                    <a:ext uri="{FF2B5EF4-FFF2-40B4-BE49-F238E27FC236}">
                      <a16:creationId xmlns:a16="http://schemas.microsoft.com/office/drawing/2014/main" id="{854FA621-F61D-4BF6-AFB2-BA8C74CA1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836" y="6474919"/>
                  <a:ext cx="152838" cy="78966"/>
                </a:xfrm>
                <a:prstGeom prst="rect">
                  <a:avLst/>
                </a:prstGeom>
              </p:spPr>
            </p:pic>
          </p:grpSp>
        </p:grpSp>
        <p:sp>
          <p:nvSpPr>
            <p:cNvPr id="189" name="Titulo">
              <a:extLst>
                <a:ext uri="{FF2B5EF4-FFF2-40B4-BE49-F238E27FC236}">
                  <a16:creationId xmlns:a16="http://schemas.microsoft.com/office/drawing/2014/main" id="{89952FC4-C04B-4459-B5D3-D6F78460E911}"/>
                </a:ext>
              </a:extLst>
            </p:cNvPr>
            <p:cNvSpPr txBox="1"/>
            <p:nvPr/>
          </p:nvSpPr>
          <p:spPr>
            <a:xfrm>
              <a:off x="792912" y="4385906"/>
              <a:ext cx="524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dirty="0">
                  <a:solidFill>
                    <a:schemeClr val="bg2">
                      <a:lumMod val="50000"/>
                    </a:schemeClr>
                  </a:solidFill>
                </a:rPr>
                <a:t>Un producto es el más vendido significa que mucha gente lo está comprando y por lo tanto se percibe como un producto fiable.</a:t>
              </a:r>
            </a:p>
          </p:txBody>
        </p:sp>
        <p:grpSp>
          <p:nvGrpSpPr>
            <p:cNvPr id="1040" name="badge">
              <a:extLst>
                <a:ext uri="{FF2B5EF4-FFF2-40B4-BE49-F238E27FC236}">
                  <a16:creationId xmlns:a16="http://schemas.microsoft.com/office/drawing/2014/main" id="{7C2B4DEC-CF12-4039-A16E-751829BE1E38}"/>
                </a:ext>
              </a:extLst>
            </p:cNvPr>
            <p:cNvGrpSpPr/>
            <p:nvPr/>
          </p:nvGrpSpPr>
          <p:grpSpPr>
            <a:xfrm>
              <a:off x="182864" y="5930488"/>
              <a:ext cx="421910" cy="200055"/>
              <a:chOff x="107377" y="5756625"/>
              <a:chExt cx="421910" cy="200055"/>
            </a:xfrm>
          </p:grpSpPr>
          <p:sp>
            <p:nvSpPr>
              <p:cNvPr id="1038" name="Rectángulo: esquinas redondeadas 1037">
                <a:extLst>
                  <a:ext uri="{FF2B5EF4-FFF2-40B4-BE49-F238E27FC236}">
                    <a16:creationId xmlns:a16="http://schemas.microsoft.com/office/drawing/2014/main" id="{1E0263B2-B0AA-49C1-8DE9-AA47D4A8EABC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/>
              </a:p>
            </p:txBody>
          </p:sp>
          <p:sp>
            <p:nvSpPr>
              <p:cNvPr id="1039" name="CuadroTexto 1038">
                <a:extLst>
                  <a:ext uri="{FF2B5EF4-FFF2-40B4-BE49-F238E27FC236}">
                    <a16:creationId xmlns:a16="http://schemas.microsoft.com/office/drawing/2014/main" id="{CCD3ABD3-8B11-4713-80CB-B69184C9D443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schemeClr val="bg1">
                        <a:lumMod val="95000"/>
                      </a:schemeClr>
                    </a:solidFill>
                  </a:rPr>
                  <a:t>Nuevo</a:t>
                </a:r>
                <a:endParaRPr lang="es-AR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199" name="badge">
              <a:extLst>
                <a:ext uri="{FF2B5EF4-FFF2-40B4-BE49-F238E27FC236}">
                  <a16:creationId xmlns:a16="http://schemas.microsoft.com/office/drawing/2014/main" id="{08584C8C-659F-4AB1-9306-CDBB430776BE}"/>
                </a:ext>
              </a:extLst>
            </p:cNvPr>
            <p:cNvGrpSpPr/>
            <p:nvPr/>
          </p:nvGrpSpPr>
          <p:grpSpPr>
            <a:xfrm>
              <a:off x="5151936" y="5924138"/>
              <a:ext cx="421910" cy="200055"/>
              <a:chOff x="107377" y="5756625"/>
              <a:chExt cx="421910" cy="200055"/>
            </a:xfrm>
          </p:grpSpPr>
          <p:sp>
            <p:nvSpPr>
              <p:cNvPr id="200" name="Rectángulo: esquinas redondeadas 199">
                <a:extLst>
                  <a:ext uri="{FF2B5EF4-FFF2-40B4-BE49-F238E27FC236}">
                    <a16:creationId xmlns:a16="http://schemas.microsoft.com/office/drawing/2014/main" id="{9F3C16E7-C7D0-4424-BDF0-B3597813168A}"/>
                  </a:ext>
                </a:extLst>
              </p:cNvPr>
              <p:cNvSpPr/>
              <p:nvPr/>
            </p:nvSpPr>
            <p:spPr>
              <a:xfrm>
                <a:off x="121154" y="5795837"/>
                <a:ext cx="394357" cy="12163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900" dirty="0"/>
              </a:p>
            </p:txBody>
          </p:sp>
          <p:sp>
            <p:nvSpPr>
              <p:cNvPr id="201" name="CuadroTexto 200">
                <a:extLst>
                  <a:ext uri="{FF2B5EF4-FFF2-40B4-BE49-F238E27FC236}">
                    <a16:creationId xmlns:a16="http://schemas.microsoft.com/office/drawing/2014/main" id="{CC38D0F5-59A2-4272-BDCD-F471EF5B434B}"/>
                  </a:ext>
                </a:extLst>
              </p:cNvPr>
              <p:cNvSpPr txBox="1"/>
              <p:nvPr/>
            </p:nvSpPr>
            <p:spPr>
              <a:xfrm>
                <a:off x="107377" y="5756625"/>
                <a:ext cx="4219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700" dirty="0">
                    <a:solidFill>
                      <a:schemeClr val="bg1">
                        <a:lumMod val="95000"/>
                      </a:schemeClr>
                    </a:solidFill>
                  </a:rPr>
                  <a:t>Nuevo</a:t>
                </a:r>
                <a:endParaRPr lang="es-AR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95162D65-5B88-460C-AA29-D4B67697C78B}"/>
                </a:ext>
              </a:extLst>
            </p:cNvPr>
            <p:cNvSpPr/>
            <p:nvPr/>
          </p:nvSpPr>
          <p:spPr>
            <a:xfrm>
              <a:off x="3283557" y="7386528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3" name="Elipse 202">
              <a:extLst>
                <a:ext uri="{FF2B5EF4-FFF2-40B4-BE49-F238E27FC236}">
                  <a16:creationId xmlns:a16="http://schemas.microsoft.com/office/drawing/2014/main" id="{704C5923-7BD2-4CF9-A538-93C47C70F8C7}"/>
                </a:ext>
              </a:extLst>
            </p:cNvPr>
            <p:cNvSpPr/>
            <p:nvPr/>
          </p:nvSpPr>
          <p:spPr>
            <a:xfrm>
              <a:off x="3378589" y="7386275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4" name="Elipse 203">
              <a:extLst>
                <a:ext uri="{FF2B5EF4-FFF2-40B4-BE49-F238E27FC236}">
                  <a16:creationId xmlns:a16="http://schemas.microsoft.com/office/drawing/2014/main" id="{DFBB0C1F-0F56-4041-9473-BF1AB39F90F7}"/>
                </a:ext>
              </a:extLst>
            </p:cNvPr>
            <p:cNvSpPr/>
            <p:nvPr/>
          </p:nvSpPr>
          <p:spPr>
            <a:xfrm>
              <a:off x="3476675" y="7386402"/>
              <a:ext cx="70005" cy="700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8" name="MODAL" hidden="1">
            <a:extLst>
              <a:ext uri="{FF2B5EF4-FFF2-40B4-BE49-F238E27FC236}">
                <a16:creationId xmlns:a16="http://schemas.microsoft.com/office/drawing/2014/main" id="{B2F9E821-2E88-4DE4-AAB4-E2A17D02EC1F}"/>
              </a:ext>
            </a:extLst>
          </p:cNvPr>
          <p:cNvGrpSpPr/>
          <p:nvPr/>
        </p:nvGrpSpPr>
        <p:grpSpPr>
          <a:xfrm>
            <a:off x="7023100" y="-504"/>
            <a:ext cx="2538791" cy="3834317"/>
            <a:chOff x="7023100" y="-504"/>
            <a:chExt cx="2538791" cy="3834317"/>
          </a:xfrm>
        </p:grpSpPr>
        <p:sp>
          <p:nvSpPr>
            <p:cNvPr id="87" name="Rectángulo 15">
              <a:extLst>
                <a:ext uri="{FF2B5EF4-FFF2-40B4-BE49-F238E27FC236}">
                  <a16:creationId xmlns:a16="http://schemas.microsoft.com/office/drawing/2014/main" id="{331D6B8B-EA88-4B27-8BC0-163AA4D885C9}"/>
                </a:ext>
              </a:extLst>
            </p:cNvPr>
            <p:cNvSpPr/>
            <p:nvPr/>
          </p:nvSpPr>
          <p:spPr>
            <a:xfrm>
              <a:off x="7023100" y="-504"/>
              <a:ext cx="2538791" cy="3834317"/>
            </a:xfrm>
            <a:prstGeom prst="roundRect">
              <a:avLst>
                <a:gd name="adj" fmla="val 16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8" name="58 Conector recto">
              <a:extLst>
                <a:ext uri="{FF2B5EF4-FFF2-40B4-BE49-F238E27FC236}">
                  <a16:creationId xmlns:a16="http://schemas.microsoft.com/office/drawing/2014/main" id="{B2134724-F31C-46DC-8814-96E19255F9C0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00" y="350383"/>
              <a:ext cx="2538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3">
              <a:extLst>
                <a:ext uri="{FF2B5EF4-FFF2-40B4-BE49-F238E27FC236}">
                  <a16:creationId xmlns:a16="http://schemas.microsoft.com/office/drawing/2014/main" id="{43457A13-1A68-4FCE-9FD0-926A98E9C333}"/>
                </a:ext>
              </a:extLst>
            </p:cNvPr>
            <p:cNvSpPr txBox="1"/>
            <p:nvPr/>
          </p:nvSpPr>
          <p:spPr>
            <a:xfrm>
              <a:off x="7182479" y="575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  <p:grpSp>
          <p:nvGrpSpPr>
            <p:cNvPr id="7" name="Form">
              <a:extLst>
                <a:ext uri="{FF2B5EF4-FFF2-40B4-BE49-F238E27FC236}">
                  <a16:creationId xmlns:a16="http://schemas.microsoft.com/office/drawing/2014/main" id="{B9DC0104-D349-431F-A5FF-EA95104E9581}"/>
                </a:ext>
              </a:extLst>
            </p:cNvPr>
            <p:cNvGrpSpPr/>
            <p:nvPr/>
          </p:nvGrpSpPr>
          <p:grpSpPr>
            <a:xfrm>
              <a:off x="7215214" y="486128"/>
              <a:ext cx="2138321" cy="2873284"/>
              <a:chOff x="7215214" y="486128"/>
              <a:chExt cx="2138321" cy="2873284"/>
            </a:xfrm>
          </p:grpSpPr>
          <p:sp>
            <p:nvSpPr>
              <p:cNvPr id="103" name="CuadroTexto 13">
                <a:extLst>
                  <a:ext uri="{FF2B5EF4-FFF2-40B4-BE49-F238E27FC236}">
                    <a16:creationId xmlns:a16="http://schemas.microsoft.com/office/drawing/2014/main" id="{50B2C8E2-239F-419E-9254-0B2227B321BF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04" name="CuadroTexto 13">
                <a:extLst>
                  <a:ext uri="{FF2B5EF4-FFF2-40B4-BE49-F238E27FC236}">
                    <a16:creationId xmlns:a16="http://schemas.microsoft.com/office/drawing/2014/main" id="{E3B81C07-540F-43D4-9467-0FE3BF560E88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05" name="CuadroTexto 13">
                <a:extLst>
                  <a:ext uri="{FF2B5EF4-FFF2-40B4-BE49-F238E27FC236}">
                    <a16:creationId xmlns:a16="http://schemas.microsoft.com/office/drawing/2014/main" id="{90C8E470-310D-44E1-B2A4-396E17C737B5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06" name="59 Rectángulo redondeado">
                <a:extLst>
                  <a:ext uri="{FF2B5EF4-FFF2-40B4-BE49-F238E27FC236}">
                    <a16:creationId xmlns:a16="http://schemas.microsoft.com/office/drawing/2014/main" id="{A1A65625-F6B7-48B3-8F94-5737E52E56C1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7" name="64 Rectángulo redondeado">
                <a:extLst>
                  <a:ext uri="{FF2B5EF4-FFF2-40B4-BE49-F238E27FC236}">
                    <a16:creationId xmlns:a16="http://schemas.microsoft.com/office/drawing/2014/main" id="{607E39D1-2AB4-4525-987F-95E496A64DF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08" name="65 Rectángulo redondeado">
                <a:extLst>
                  <a:ext uri="{FF2B5EF4-FFF2-40B4-BE49-F238E27FC236}">
                    <a16:creationId xmlns:a16="http://schemas.microsoft.com/office/drawing/2014/main" id="{8CA8BE85-043A-46E1-A140-86EFCB01059D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09" name="button">
                <a:extLst>
                  <a:ext uri="{FF2B5EF4-FFF2-40B4-BE49-F238E27FC236}">
                    <a16:creationId xmlns:a16="http://schemas.microsoft.com/office/drawing/2014/main" id="{3C2F2D46-853B-41FB-98CF-C95DDF25F8A5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10" name="Rectángulo: esquinas redondeadas 34">
                  <a:extLst>
                    <a:ext uri="{FF2B5EF4-FFF2-40B4-BE49-F238E27FC236}">
                      <a16:creationId xmlns:a16="http://schemas.microsoft.com/office/drawing/2014/main" id="{9BDB20F4-3657-4BCB-86B6-9CCC3FFE0D1D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11" name="CuadroTexto 33">
                  <a:extLst>
                    <a:ext uri="{FF2B5EF4-FFF2-40B4-BE49-F238E27FC236}">
                      <a16:creationId xmlns:a16="http://schemas.microsoft.com/office/drawing/2014/main" id="{CE9C75F1-75DA-403E-AA1F-AA629B96E381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45" name="CuadroTexto 13">
                <a:extLst>
                  <a:ext uri="{FF2B5EF4-FFF2-40B4-BE49-F238E27FC236}">
                    <a16:creationId xmlns:a16="http://schemas.microsoft.com/office/drawing/2014/main" id="{C60BABEC-A07E-4BF1-86EF-B4ADEAACF7D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46" name="64 Rectángulo redondeado">
                <a:extLst>
                  <a:ext uri="{FF2B5EF4-FFF2-40B4-BE49-F238E27FC236}">
                    <a16:creationId xmlns:a16="http://schemas.microsoft.com/office/drawing/2014/main" id="{FEE7A2D7-539F-4EC3-B2C2-41E18C8047C3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</p:grpSp>
      <p:grpSp>
        <p:nvGrpSpPr>
          <p:cNvPr id="9" name="FOOTER">
            <a:extLst>
              <a:ext uri="{FF2B5EF4-FFF2-40B4-BE49-F238E27FC236}">
                <a16:creationId xmlns:a16="http://schemas.microsoft.com/office/drawing/2014/main" id="{A347FD2D-0A53-400C-B7A0-B936BADDD6DD}"/>
              </a:ext>
            </a:extLst>
          </p:cNvPr>
          <p:cNvGrpSpPr/>
          <p:nvPr/>
        </p:nvGrpSpPr>
        <p:grpSpPr>
          <a:xfrm>
            <a:off x="80856" y="8645128"/>
            <a:ext cx="6686551" cy="3456000"/>
            <a:chOff x="80856" y="10566115"/>
            <a:chExt cx="6686551" cy="3456000"/>
          </a:xfrm>
        </p:grpSpPr>
        <p:sp>
          <p:nvSpPr>
            <p:cNvPr id="57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0856" y="10566115"/>
              <a:ext cx="6686551" cy="345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cxnSp>
          <p:nvCxnSpPr>
            <p:cNvPr id="59" name="58 Conector recto"/>
            <p:cNvCxnSpPr/>
            <p:nvPr/>
          </p:nvCxnSpPr>
          <p:spPr>
            <a:xfrm>
              <a:off x="80856" y="10866996"/>
              <a:ext cx="66865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4735510" y="10592703"/>
              <a:ext cx="14574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Seguinos en Redes Sociales</a:t>
              </a:r>
            </a:p>
          </p:txBody>
        </p:sp>
        <p:sp>
          <p:nvSpPr>
            <p:cNvPr id="68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298567" y="10592703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Carpintería Horarios</a:t>
              </a:r>
            </a:p>
          </p:txBody>
        </p:sp>
        <p:sp>
          <p:nvSpPr>
            <p:cNvPr id="69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5893" y="11033547"/>
              <a:ext cx="19024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Los muebles a medida son piezas únicas creadas para un interior en concreto. </a:t>
              </a:r>
            </a:p>
          </p:txBody>
        </p:sp>
        <p:sp>
          <p:nvSpPr>
            <p:cNvPr id="70" name="CuadroTexto 32">
              <a:extLst>
                <a:ext uri="{FF2B5EF4-FFF2-40B4-BE49-F238E27FC236}">
                  <a16:creationId xmlns:a16="http://schemas.microsoft.com/office/drawing/2014/main" id="{4E14C5DA-E406-4F50-B640-945F830E720D}"/>
                </a:ext>
              </a:extLst>
            </p:cNvPr>
            <p:cNvSpPr txBox="1"/>
            <p:nvPr/>
          </p:nvSpPr>
          <p:spPr>
            <a:xfrm>
              <a:off x="180584" y="11628370"/>
              <a:ext cx="19024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Lunes: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Martes: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Miércoles: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Jueves: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Viernes: 10 a 18hs</a:t>
              </a: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s-AR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27" name="Picture 3" descr="C:\Users\Martin\AppData\Local\Microsoft\Windows\INetCache\IE\Z791B8QY\77102-whatsapp-computer-call-telephone-icons-png-image-high-quality[1]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81" y="11036724"/>
              <a:ext cx="232392" cy="23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034429"/>
              <a:ext cx="6623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Whatsapp</a:t>
              </a:r>
            </a:p>
          </p:txBody>
        </p:sp>
        <p:sp>
          <p:nvSpPr>
            <p:cNvPr id="75" name="74 Elipse"/>
            <p:cNvSpPr/>
            <p:nvPr/>
          </p:nvSpPr>
          <p:spPr>
            <a:xfrm>
              <a:off x="4831577" y="11385569"/>
              <a:ext cx="230400" cy="230400"/>
            </a:xfrm>
            <a:prstGeom prst="ellipse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387153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Facebook</a:t>
              </a:r>
            </a:p>
          </p:txBody>
        </p:sp>
        <p:sp>
          <p:nvSpPr>
            <p:cNvPr id="84" name="83 Elipse"/>
            <p:cNvSpPr/>
            <p:nvPr/>
          </p:nvSpPr>
          <p:spPr>
            <a:xfrm>
              <a:off x="4831577" y="11731896"/>
              <a:ext cx="230400" cy="230400"/>
            </a:xfrm>
            <a:prstGeom prst="ellipse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237" t="-8270" r="-7842" b="-6809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5086799" y="11736293"/>
              <a:ext cx="6543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Instagram</a:t>
              </a: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2A3944BC-D9CC-418E-B12A-D6072656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1"/>
                </a:ext>
              </a:extLst>
            </a:blip>
            <a:stretch>
              <a:fillRect/>
            </a:stretch>
          </p:blipFill>
          <p:spPr>
            <a:xfrm>
              <a:off x="264472" y="13021976"/>
              <a:ext cx="252000" cy="252000"/>
            </a:xfrm>
            <a:prstGeom prst="rect">
              <a:avLst/>
            </a:prstGeom>
          </p:spPr>
        </p:pic>
        <p:sp>
          <p:nvSpPr>
            <p:cNvPr id="83" name="CuadroTexto 13">
              <a:extLst>
                <a:ext uri="{FF2B5EF4-FFF2-40B4-BE49-F238E27FC236}">
                  <a16:creationId xmlns:a16="http://schemas.microsoft.com/office/drawing/2014/main" id="{84DA55B2-1452-468A-87ED-A8BE688DD64E}"/>
                </a:ext>
              </a:extLst>
            </p:cNvPr>
            <p:cNvSpPr txBox="1"/>
            <p:nvPr/>
          </p:nvSpPr>
          <p:spPr>
            <a:xfrm>
              <a:off x="477154" y="13037583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Email: consultas@anaron.com</a:t>
              </a:r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22FD823-45C9-4C44-9529-B5C6B0E48858}"/>
                </a:ext>
              </a:extLst>
            </p:cNvPr>
            <p:cNvSpPr/>
            <p:nvPr/>
          </p:nvSpPr>
          <p:spPr>
            <a:xfrm>
              <a:off x="4830582" y="12246844"/>
              <a:ext cx="1633782" cy="1173827"/>
            </a:xfrm>
            <a:prstGeom prst="rect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08D92798-CC7C-49C5-B93D-F6DB075E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4835832" y="12049474"/>
              <a:ext cx="230400" cy="344925"/>
            </a:xfrm>
            <a:prstGeom prst="rect">
              <a:avLst/>
            </a:prstGeom>
          </p:spPr>
        </p:pic>
        <p:grpSp>
          <p:nvGrpSpPr>
            <p:cNvPr id="147" name="Form">
              <a:extLst>
                <a:ext uri="{FF2B5EF4-FFF2-40B4-BE49-F238E27FC236}">
                  <a16:creationId xmlns:a16="http://schemas.microsoft.com/office/drawing/2014/main" id="{850E9CF5-0A77-4DD7-A636-6916F1ACC455}"/>
                </a:ext>
              </a:extLst>
            </p:cNvPr>
            <p:cNvGrpSpPr/>
            <p:nvPr/>
          </p:nvGrpSpPr>
          <p:grpSpPr>
            <a:xfrm>
              <a:off x="2331747" y="11002359"/>
              <a:ext cx="2138321" cy="2873284"/>
              <a:chOff x="7215214" y="486128"/>
              <a:chExt cx="2138321" cy="2873284"/>
            </a:xfrm>
          </p:grpSpPr>
          <p:sp>
            <p:nvSpPr>
              <p:cNvPr id="148" name="CuadroTexto 13">
                <a:extLst>
                  <a:ext uri="{FF2B5EF4-FFF2-40B4-BE49-F238E27FC236}">
                    <a16:creationId xmlns:a16="http://schemas.microsoft.com/office/drawing/2014/main" id="{C7B62FB2-C4E5-4407-8F7F-858DC185D3BC}"/>
                  </a:ext>
                </a:extLst>
              </p:cNvPr>
              <p:cNvSpPr txBox="1"/>
              <p:nvPr/>
            </p:nvSpPr>
            <p:spPr>
              <a:xfrm>
                <a:off x="7215214" y="486128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Nombre</a:t>
                </a:r>
              </a:p>
            </p:txBody>
          </p:sp>
          <p:sp>
            <p:nvSpPr>
              <p:cNvPr id="149" name="CuadroTexto 13">
                <a:extLst>
                  <a:ext uri="{FF2B5EF4-FFF2-40B4-BE49-F238E27FC236}">
                    <a16:creationId xmlns:a16="http://schemas.microsoft.com/office/drawing/2014/main" id="{B43FE012-7186-44D1-A122-B8CE6E42C764}"/>
                  </a:ext>
                </a:extLst>
              </p:cNvPr>
              <p:cNvSpPr txBox="1"/>
              <p:nvPr/>
            </p:nvSpPr>
            <p:spPr>
              <a:xfrm>
                <a:off x="7215214" y="984215"/>
                <a:ext cx="5132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Celular</a:t>
                </a:r>
              </a:p>
            </p:txBody>
          </p:sp>
          <p:sp>
            <p:nvSpPr>
              <p:cNvPr id="150" name="CuadroTexto 13">
                <a:extLst>
                  <a:ext uri="{FF2B5EF4-FFF2-40B4-BE49-F238E27FC236}">
                    <a16:creationId xmlns:a16="http://schemas.microsoft.com/office/drawing/2014/main" id="{BDEF1981-100C-4BEF-81A4-A3C14766437C}"/>
                  </a:ext>
                </a:extLst>
              </p:cNvPr>
              <p:cNvSpPr txBox="1"/>
              <p:nvPr/>
            </p:nvSpPr>
            <p:spPr>
              <a:xfrm>
                <a:off x="7215214" y="1954652"/>
                <a:ext cx="5870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Mensaje</a:t>
                </a:r>
              </a:p>
            </p:txBody>
          </p:sp>
          <p:sp>
            <p:nvSpPr>
              <p:cNvPr id="151" name="59 Rectángulo redondeado">
                <a:extLst>
                  <a:ext uri="{FF2B5EF4-FFF2-40B4-BE49-F238E27FC236}">
                    <a16:creationId xmlns:a16="http://schemas.microsoft.com/office/drawing/2014/main" id="{183E7631-237D-4ACB-85BA-BE6287EEBF9C}"/>
                  </a:ext>
                </a:extLst>
              </p:cNvPr>
              <p:cNvSpPr/>
              <p:nvPr/>
            </p:nvSpPr>
            <p:spPr>
              <a:xfrm>
                <a:off x="7215214" y="716960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52" name="64 Rectángulo redondeado">
                <a:extLst>
                  <a:ext uri="{FF2B5EF4-FFF2-40B4-BE49-F238E27FC236}">
                    <a16:creationId xmlns:a16="http://schemas.microsoft.com/office/drawing/2014/main" id="{6F689EB0-B850-4071-8C5F-A0BDF8E75765}"/>
                  </a:ext>
                </a:extLst>
              </p:cNvPr>
              <p:cNvSpPr/>
              <p:nvPr/>
            </p:nvSpPr>
            <p:spPr>
              <a:xfrm>
                <a:off x="7215214" y="1215047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1" name="65 Rectángulo redondeado">
                <a:extLst>
                  <a:ext uri="{FF2B5EF4-FFF2-40B4-BE49-F238E27FC236}">
                    <a16:creationId xmlns:a16="http://schemas.microsoft.com/office/drawing/2014/main" id="{DB3A7222-4835-4395-B105-BAC7AFCA7BB7}"/>
                  </a:ext>
                </a:extLst>
              </p:cNvPr>
              <p:cNvSpPr/>
              <p:nvPr/>
            </p:nvSpPr>
            <p:spPr>
              <a:xfrm>
                <a:off x="7215214" y="2185483"/>
                <a:ext cx="2138321" cy="801517"/>
              </a:xfrm>
              <a:prstGeom prst="roundRect">
                <a:avLst>
                  <a:gd name="adj" fmla="val 834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72" name="button">
                <a:extLst>
                  <a:ext uri="{FF2B5EF4-FFF2-40B4-BE49-F238E27FC236}">
                    <a16:creationId xmlns:a16="http://schemas.microsoft.com/office/drawing/2014/main" id="{68337DEA-49EB-47CB-90F6-E042E0C6A1DA}"/>
                  </a:ext>
                </a:extLst>
              </p:cNvPr>
              <p:cNvGrpSpPr/>
              <p:nvPr/>
            </p:nvGrpSpPr>
            <p:grpSpPr>
              <a:xfrm>
                <a:off x="7215214" y="3128580"/>
                <a:ext cx="1440000" cy="230832"/>
                <a:chOff x="8974364" y="5113598"/>
                <a:chExt cx="1440000" cy="230832"/>
              </a:xfrm>
            </p:grpSpPr>
            <p:sp>
              <p:nvSpPr>
                <p:cNvPr id="175" name="Rectángulo: esquinas redondeadas 34">
                  <a:extLst>
                    <a:ext uri="{FF2B5EF4-FFF2-40B4-BE49-F238E27FC236}">
                      <a16:creationId xmlns:a16="http://schemas.microsoft.com/office/drawing/2014/main" id="{61CBE5D2-0FAF-4CE2-A3B5-25647C8E833C}"/>
                    </a:ext>
                  </a:extLst>
                </p:cNvPr>
                <p:cNvSpPr/>
                <p:nvPr/>
              </p:nvSpPr>
              <p:spPr>
                <a:xfrm>
                  <a:off x="8974364" y="5121014"/>
                  <a:ext cx="1440000" cy="216000"/>
                </a:xfrm>
                <a:prstGeom prst="roundRect">
                  <a:avLst/>
                </a:prstGeom>
                <a:noFill/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76" name="CuadroTexto 33">
                  <a:extLst>
                    <a:ext uri="{FF2B5EF4-FFF2-40B4-BE49-F238E27FC236}">
                      <a16:creationId xmlns:a16="http://schemas.microsoft.com/office/drawing/2014/main" id="{0005B2C7-533E-4AA6-BF3F-0CAB4B9DFC3C}"/>
                    </a:ext>
                  </a:extLst>
                </p:cNvPr>
                <p:cNvSpPr txBox="1"/>
                <p:nvPr/>
              </p:nvSpPr>
              <p:spPr>
                <a:xfrm>
                  <a:off x="9202884" y="5113598"/>
                  <a:ext cx="98296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AR" sz="900" dirty="0">
                      <a:solidFill>
                        <a:schemeClr val="bg1">
                          <a:lumMod val="95000"/>
                        </a:schemeClr>
                      </a:solidFill>
                    </a:rPr>
                    <a:t>Enviá tu solicitud</a:t>
                  </a:r>
                </a:p>
              </p:txBody>
            </p:sp>
          </p:grpSp>
          <p:sp>
            <p:nvSpPr>
              <p:cNvPr id="173" name="CuadroTexto 13">
                <a:extLst>
                  <a:ext uri="{FF2B5EF4-FFF2-40B4-BE49-F238E27FC236}">
                    <a16:creationId xmlns:a16="http://schemas.microsoft.com/office/drawing/2014/main" id="{4D6D70D7-1F9F-48B8-9F74-DB7395B750A4}"/>
                  </a:ext>
                </a:extLst>
              </p:cNvPr>
              <p:cNvSpPr txBox="1"/>
              <p:nvPr/>
            </p:nvSpPr>
            <p:spPr>
              <a:xfrm>
                <a:off x="7215214" y="1477926"/>
                <a:ext cx="44275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Email</a:t>
                </a:r>
              </a:p>
            </p:txBody>
          </p:sp>
          <p:sp>
            <p:nvSpPr>
              <p:cNvPr id="174" name="64 Rectángulo redondeado">
                <a:extLst>
                  <a:ext uri="{FF2B5EF4-FFF2-40B4-BE49-F238E27FC236}">
                    <a16:creationId xmlns:a16="http://schemas.microsoft.com/office/drawing/2014/main" id="{A54DB02A-25A5-4993-A1D8-FA689F900FF4}"/>
                  </a:ext>
                </a:extLst>
              </p:cNvPr>
              <p:cNvSpPr/>
              <p:nvPr/>
            </p:nvSpPr>
            <p:spPr>
              <a:xfrm>
                <a:off x="7215214" y="1708758"/>
                <a:ext cx="2138321" cy="2462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177" name="CuadroTexto 13">
              <a:extLst>
                <a:ext uri="{FF2B5EF4-FFF2-40B4-BE49-F238E27FC236}">
                  <a16:creationId xmlns:a16="http://schemas.microsoft.com/office/drawing/2014/main" id="{06A2FD12-2E7B-475F-98DF-6FDC1ECA4BDE}"/>
                </a:ext>
              </a:extLst>
            </p:cNvPr>
            <p:cNvSpPr txBox="1"/>
            <p:nvPr/>
          </p:nvSpPr>
          <p:spPr>
            <a:xfrm>
              <a:off x="2341266" y="10592703"/>
              <a:ext cx="11721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Envíanos un mensaje</a:t>
              </a:r>
            </a:p>
          </p:txBody>
        </p:sp>
      </p:grpSp>
      <p:grpSp>
        <p:nvGrpSpPr>
          <p:cNvPr id="56" name="NAVBAR">
            <a:extLst>
              <a:ext uri="{FF2B5EF4-FFF2-40B4-BE49-F238E27FC236}">
                <a16:creationId xmlns:a16="http://schemas.microsoft.com/office/drawing/2014/main" id="{C77D1746-BA85-4E89-9201-7FD71431ECF0}"/>
              </a:ext>
            </a:extLst>
          </p:cNvPr>
          <p:cNvGrpSpPr/>
          <p:nvPr/>
        </p:nvGrpSpPr>
        <p:grpSpPr>
          <a:xfrm>
            <a:off x="85724" y="-3742794"/>
            <a:ext cx="6686551" cy="294640"/>
            <a:chOff x="85724" y="1035693"/>
            <a:chExt cx="6686551" cy="29464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CBFB721-C435-4C36-94CE-EE6F7CDB9065}"/>
                </a:ext>
              </a:extLst>
            </p:cNvPr>
            <p:cNvSpPr/>
            <p:nvPr/>
          </p:nvSpPr>
          <p:spPr>
            <a:xfrm>
              <a:off x="85724" y="1035693"/>
              <a:ext cx="6686551" cy="29464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6E8BA1D-B09C-477C-B692-5497F30E7433}"/>
                </a:ext>
              </a:extLst>
            </p:cNvPr>
            <p:cNvSpPr txBox="1"/>
            <p:nvPr/>
          </p:nvSpPr>
          <p:spPr>
            <a:xfrm>
              <a:off x="2716307" y="1067597"/>
              <a:ext cx="7681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1515739" y="1067597"/>
              <a:ext cx="4379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Inicio</a:t>
              </a: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A41681-276D-4503-AD2B-08ED6EE782BE}"/>
                </a:ext>
              </a:extLst>
            </p:cNvPr>
            <p:cNvSpPr/>
            <p:nvPr/>
          </p:nvSpPr>
          <p:spPr>
            <a:xfrm>
              <a:off x="1606420" y="1300822"/>
              <a:ext cx="396000" cy="28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1" name="Link-dropdown">
              <a:extLst>
                <a:ext uri="{FF2B5EF4-FFF2-40B4-BE49-F238E27FC236}">
                  <a16:creationId xmlns:a16="http://schemas.microsoft.com/office/drawing/2014/main" id="{04365D08-A395-4FEB-B237-C48A48D42A9A}"/>
                </a:ext>
              </a:extLst>
            </p:cNvPr>
            <p:cNvGrpSpPr/>
            <p:nvPr/>
          </p:nvGrpSpPr>
          <p:grpSpPr>
            <a:xfrm>
              <a:off x="1980056" y="1067597"/>
              <a:ext cx="678391" cy="230832"/>
              <a:chOff x="3110356" y="1067597"/>
              <a:chExt cx="678391" cy="230832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F8F621-D20B-4CCB-95EA-8F0CC8D84F31}"/>
                  </a:ext>
                </a:extLst>
              </p:cNvPr>
              <p:cNvSpPr txBox="1"/>
              <p:nvPr/>
            </p:nvSpPr>
            <p:spPr>
              <a:xfrm>
                <a:off x="3110356" y="106759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>
                    <a:solidFill>
                      <a:schemeClr val="bg1">
                        <a:lumMod val="95000"/>
                      </a:schemeClr>
                    </a:solidFill>
                  </a:rPr>
                  <a:t>Categorías</a:t>
                </a:r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0BA13F8C-788F-4288-A947-1335087737C5}"/>
                  </a:ext>
                </a:extLst>
              </p:cNvPr>
              <p:cNvSpPr/>
              <p:nvPr/>
            </p:nvSpPr>
            <p:spPr>
              <a:xfrm rot="10800000">
                <a:off x="3728618" y="1171972"/>
                <a:ext cx="52250" cy="45719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03135FCD-5123-4C06-8032-E5BD71224B47}"/>
                </a:ext>
              </a:extLst>
            </p:cNvPr>
            <p:cNvSpPr txBox="1"/>
            <p:nvPr/>
          </p:nvSpPr>
          <p:spPr>
            <a:xfrm>
              <a:off x="3466069" y="1067597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Presupuesto</a:t>
              </a:r>
            </a:p>
          </p:txBody>
        </p:sp>
        <p:sp>
          <p:nvSpPr>
            <p:cNvPr id="178" name="CuadroTexto 13">
              <a:extLst>
                <a:ext uri="{FF2B5EF4-FFF2-40B4-BE49-F238E27FC236}">
                  <a16:creationId xmlns:a16="http://schemas.microsoft.com/office/drawing/2014/main" id="{5FD48410-2D7F-4C93-AA3A-5FD37FD653B4}"/>
                </a:ext>
              </a:extLst>
            </p:cNvPr>
            <p:cNvSpPr txBox="1"/>
            <p:nvPr/>
          </p:nvSpPr>
          <p:spPr>
            <a:xfrm>
              <a:off x="4159489" y="1067597"/>
              <a:ext cx="1200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Preguntas Frecuentes</a:t>
              </a:r>
            </a:p>
          </p:txBody>
        </p:sp>
      </p:grpSp>
      <p:sp>
        <p:nvSpPr>
          <p:cNvPr id="190" name="Rectángulo 189">
            <a:extLst>
              <a:ext uri="{FF2B5EF4-FFF2-40B4-BE49-F238E27FC236}">
                <a16:creationId xmlns:a16="http://schemas.microsoft.com/office/drawing/2014/main" id="{FB37A8A5-4BBD-4543-94AE-14CE564EE447}"/>
              </a:ext>
            </a:extLst>
          </p:cNvPr>
          <p:cNvSpPr/>
          <p:nvPr/>
        </p:nvSpPr>
        <p:spPr>
          <a:xfrm>
            <a:off x="74457" y="5770565"/>
            <a:ext cx="6686550" cy="28067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39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4BCEE92-DF03-4713-BA92-D4FF98A004E8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870" r="3104"/>
          <a:stretch/>
        </p:blipFill>
        <p:spPr>
          <a:xfrm>
            <a:off x="74133" y="5770069"/>
            <a:ext cx="2556347" cy="2810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4" name="Rectángulo 53">
            <a:extLst>
              <a:ext uri="{FF2B5EF4-FFF2-40B4-BE49-F238E27FC236}">
                <a16:creationId xmlns:a16="http://schemas.microsoft.com/office/drawing/2014/main" id="{90227A1F-D917-426E-AD78-44452429376C}"/>
              </a:ext>
            </a:extLst>
          </p:cNvPr>
          <p:cNvSpPr/>
          <p:nvPr/>
        </p:nvSpPr>
        <p:spPr>
          <a:xfrm>
            <a:off x="59217" y="5770069"/>
            <a:ext cx="2556347" cy="2806700"/>
          </a:xfrm>
          <a:prstGeom prst="rect">
            <a:avLst/>
          </a:prstGeom>
          <a:solidFill>
            <a:schemeClr val="tx1">
              <a:lumMod val="65000"/>
              <a:lumOff val="3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5" name="CuadroTexto 204">
            <a:extLst>
              <a:ext uri="{FF2B5EF4-FFF2-40B4-BE49-F238E27FC236}">
                <a16:creationId xmlns:a16="http://schemas.microsoft.com/office/drawing/2014/main" id="{41B73728-0AC5-4D96-8D93-7F72659E959C}"/>
              </a:ext>
            </a:extLst>
          </p:cNvPr>
          <p:cNvSpPr txBox="1"/>
          <p:nvPr/>
        </p:nvSpPr>
        <p:spPr>
          <a:xfrm>
            <a:off x="192125" y="5994058"/>
            <a:ext cx="180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>
                <a:solidFill>
                  <a:schemeClr val="bg1">
                    <a:lumMod val="95000"/>
                  </a:schemeClr>
                </a:solidFill>
              </a:rPr>
              <a:t>La mas alta Tecnología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2E225EEE-5B72-4330-A4F5-F53789884E17}"/>
              </a:ext>
            </a:extLst>
          </p:cNvPr>
          <p:cNvSpPr txBox="1"/>
          <p:nvPr/>
        </p:nvSpPr>
        <p:spPr>
          <a:xfrm>
            <a:off x="201650" y="6335192"/>
            <a:ext cx="19678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>
                <a:solidFill>
                  <a:schemeClr val="bg1">
                    <a:lumMod val="95000"/>
                  </a:schemeClr>
                </a:solidFill>
              </a:rPr>
              <a:t>Los muebles a medida son piezas únicas creadas para un interior en concreto. </a:t>
            </a:r>
          </a:p>
        </p:txBody>
      </p:sp>
      <p:pic>
        <p:nvPicPr>
          <p:cNvPr id="5" name="(24) Modeling a Complete Project in Sketchup for Beginners Pt.1 - Sketchup for Woodworkers - YouTube - Google Chrome 2022-05-20 12-14-08">
            <a:hlinkClick r:id="" action="ppaction://media"/>
            <a:extLst>
              <a:ext uri="{FF2B5EF4-FFF2-40B4-BE49-F238E27FC236}">
                <a16:creationId xmlns:a16="http://schemas.microsoft.com/office/drawing/2014/main" id="{A3CF09D4-751C-4DE8-B35E-20CD1AD713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996"/>
                </p14:media>
              </p:ext>
            </p:extLst>
          </p:nvPr>
        </p:nvPicPr>
        <p:blipFill rotWithShape="1">
          <a:blip r:embed="rId26"/>
          <a:srcRect l="22186" t="22515" r="17680" b="25874"/>
          <a:stretch>
            <a:fillRect/>
          </a:stretch>
        </p:blipFill>
        <p:spPr>
          <a:xfrm>
            <a:off x="2795580" y="6107094"/>
            <a:ext cx="3936935" cy="1830262"/>
          </a:xfrm>
          <a:prstGeom prst="rect">
            <a:avLst/>
          </a:prstGeom>
        </p:spPr>
      </p:pic>
      <p:grpSp>
        <p:nvGrpSpPr>
          <p:cNvPr id="58" name="button">
            <a:extLst>
              <a:ext uri="{FF2B5EF4-FFF2-40B4-BE49-F238E27FC236}">
                <a16:creationId xmlns:a16="http://schemas.microsoft.com/office/drawing/2014/main" id="{6886558B-2370-4E80-9CF6-84A16DCF6940}"/>
              </a:ext>
            </a:extLst>
          </p:cNvPr>
          <p:cNvGrpSpPr/>
          <p:nvPr/>
        </p:nvGrpSpPr>
        <p:grpSpPr>
          <a:xfrm>
            <a:off x="298567" y="6913072"/>
            <a:ext cx="1459054" cy="230832"/>
            <a:chOff x="427180" y="3133956"/>
            <a:chExt cx="1459054" cy="230832"/>
          </a:xfrm>
        </p:grpSpPr>
        <p:sp>
          <p:nvSpPr>
            <p:cNvPr id="179" name="Rectángulo: esquinas redondeadas 178">
              <a:extLst>
                <a:ext uri="{FF2B5EF4-FFF2-40B4-BE49-F238E27FC236}">
                  <a16:creationId xmlns:a16="http://schemas.microsoft.com/office/drawing/2014/main" id="{C8CAC5E2-5302-4874-8655-67CB0D86D90A}"/>
                </a:ext>
              </a:extLst>
            </p:cNvPr>
            <p:cNvSpPr/>
            <p:nvPr/>
          </p:nvSpPr>
          <p:spPr>
            <a:xfrm>
              <a:off x="436707" y="3141372"/>
              <a:ext cx="1440000" cy="216000"/>
            </a:xfrm>
            <a:prstGeom prst="round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1" name="CuadroTexto 190">
              <a:extLst>
                <a:ext uri="{FF2B5EF4-FFF2-40B4-BE49-F238E27FC236}">
                  <a16:creationId xmlns:a16="http://schemas.microsoft.com/office/drawing/2014/main" id="{CBBC6978-2410-4FE8-91F3-C230CA54A4A1}"/>
                </a:ext>
              </a:extLst>
            </p:cNvPr>
            <p:cNvSpPr txBox="1"/>
            <p:nvPr/>
          </p:nvSpPr>
          <p:spPr>
            <a:xfrm>
              <a:off x="427180" y="3133956"/>
              <a:ext cx="14590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900" dirty="0">
                  <a:solidFill>
                    <a:schemeClr val="bg1">
                      <a:lumMod val="95000"/>
                    </a:schemeClr>
                  </a:solidFill>
                </a:rPr>
                <a:t>Contáctanos por WhatsApp</a:t>
              </a:r>
            </a:p>
          </p:txBody>
        </p:sp>
      </p:grpSp>
      <p:sp>
        <p:nvSpPr>
          <p:cNvPr id="66" name="Rectángulo 65">
            <a:extLst>
              <a:ext uri="{FF2B5EF4-FFF2-40B4-BE49-F238E27FC236}">
                <a16:creationId xmlns:a16="http://schemas.microsoft.com/office/drawing/2014/main" id="{39C4730D-11B6-4750-882F-540B825C2747}"/>
              </a:ext>
            </a:extLst>
          </p:cNvPr>
          <p:cNvSpPr/>
          <p:nvPr/>
        </p:nvSpPr>
        <p:spPr>
          <a:xfrm>
            <a:off x="2624443" y="8210385"/>
            <a:ext cx="4142964" cy="3028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686D066E-2EC3-4969-968A-7399280C7D68}"/>
              </a:ext>
            </a:extLst>
          </p:cNvPr>
          <p:cNvSpPr txBox="1"/>
          <p:nvPr/>
        </p:nvSpPr>
        <p:spPr>
          <a:xfrm>
            <a:off x="2725128" y="8221492"/>
            <a:ext cx="118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i="1" dirty="0">
                <a:solidFill>
                  <a:schemeClr val="bg1">
                    <a:lumMod val="95000"/>
                  </a:schemeClr>
                </a:solidFill>
              </a:rPr>
              <a:t>Modelos únicos.</a:t>
            </a:r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E543F403-F445-4218-9E4F-91148EB270A7}"/>
              </a:ext>
            </a:extLst>
          </p:cNvPr>
          <p:cNvSpPr txBox="1"/>
          <p:nvPr/>
        </p:nvSpPr>
        <p:spPr>
          <a:xfrm>
            <a:off x="2725128" y="8221492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i="1" dirty="0">
                <a:solidFill>
                  <a:schemeClr val="bg1">
                    <a:lumMod val="95000"/>
                  </a:schemeClr>
                </a:solidFill>
              </a:rPr>
              <a:t>Gran precisión.</a:t>
            </a:r>
          </a:p>
        </p:txBody>
      </p:sp>
    </p:spTree>
    <p:extLst>
      <p:ext uri="{BB962C8B-B14F-4D97-AF65-F5344CB8AC3E}">
        <p14:creationId xmlns:p14="http://schemas.microsoft.com/office/powerpoint/2010/main" val="397140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6" grpId="0" animBg="1"/>
      <p:bldP spid="192" grpId="0"/>
      <p:bldP spid="192" grpId="1"/>
      <p:bldP spid="195" grpId="0"/>
      <p:bldP spid="195" grpId="1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1475</TotalTime>
  <Words>318</Words>
  <Application>Microsoft Office PowerPoint</Application>
  <PresentationFormat>Panorámica</PresentationFormat>
  <Paragraphs>70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Bahnschrift Condensed</vt:lpstr>
      <vt:lpstr>Calibri</vt:lpstr>
      <vt:lpstr>Calibri Light</vt:lpstr>
      <vt:lpstr>Wingdings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Orlando Quintero</dc:creator>
  <cp:lastModifiedBy>Martin Orlando Quintero</cp:lastModifiedBy>
  <cp:revision>82</cp:revision>
  <dcterms:created xsi:type="dcterms:W3CDTF">2022-05-16T15:14:49Z</dcterms:created>
  <dcterms:modified xsi:type="dcterms:W3CDTF">2022-05-20T17:24:09Z</dcterms:modified>
</cp:coreProperties>
</file>